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2" r:id="rId3"/>
    <p:sldId id="274" r:id="rId4"/>
    <p:sldId id="276" r:id="rId5"/>
    <p:sldId id="278" r:id="rId6"/>
    <p:sldId id="257" r:id="rId7"/>
    <p:sldId id="260" r:id="rId8"/>
    <p:sldId id="265" r:id="rId9"/>
    <p:sldId id="261" r:id="rId10"/>
    <p:sldId id="264" r:id="rId11"/>
    <p:sldId id="266" r:id="rId12"/>
    <p:sldId id="263" r:id="rId13"/>
    <p:sldId id="262" r:id="rId14"/>
    <p:sldId id="267" r:id="rId15"/>
    <p:sldId id="281" r:id="rId16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60" d="100"/>
          <a:sy n="60" d="100"/>
        </p:scale>
        <p:origin x="96" y="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6723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982301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4239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2228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33785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2281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418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47478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7999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6780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2889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0DEEF8-D514-464C-BA19-21576DC1EC78}" type="datetimeFigureOut">
              <a:rPr lang="es-CL" smtClean="0"/>
              <a:t>01-12-2016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0E4AF-130F-42A3-A497-733E2188D8F0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27307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2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0.png"/><Relationship Id="rId5" Type="http://schemas.microsoft.com/office/2007/relationships/hdphoto" Target="../media/hdphoto2.wdp"/><Relationship Id="rId4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png"/><Relationship Id="rId3" Type="http://schemas.openxmlformats.org/officeDocument/2006/relationships/image" Target="../media/image38.png"/><Relationship Id="rId7" Type="http://schemas.openxmlformats.org/officeDocument/2006/relationships/image" Target="../media/image23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270.png"/><Relationship Id="rId5" Type="http://schemas.openxmlformats.org/officeDocument/2006/relationships/image" Target="../media/image37.png"/><Relationship Id="rId10" Type="http://schemas.openxmlformats.org/officeDocument/2006/relationships/image" Target="../media/image260.png"/><Relationship Id="rId4" Type="http://schemas.openxmlformats.org/officeDocument/2006/relationships/image" Target="../media/image36.png"/><Relationship Id="rId9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380.png"/><Relationship Id="rId3" Type="http://schemas.openxmlformats.org/officeDocument/2006/relationships/image" Target="../media/image280.png"/><Relationship Id="rId7" Type="http://schemas.openxmlformats.org/officeDocument/2006/relationships/image" Target="../media/image320.png"/><Relationship Id="rId12" Type="http://schemas.openxmlformats.org/officeDocument/2006/relationships/image" Target="../media/image37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360.png"/><Relationship Id="rId5" Type="http://schemas.openxmlformats.org/officeDocument/2006/relationships/image" Target="../media/image300.png"/><Relationship Id="rId10" Type="http://schemas.openxmlformats.org/officeDocument/2006/relationships/image" Target="../media/image350.png"/><Relationship Id="rId4" Type="http://schemas.openxmlformats.org/officeDocument/2006/relationships/image" Target="../media/image290.png"/><Relationship Id="rId9" Type="http://schemas.openxmlformats.org/officeDocument/2006/relationships/image" Target="../media/image340.png"/><Relationship Id="rId14" Type="http://schemas.openxmlformats.org/officeDocument/2006/relationships/image" Target="../media/image39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10" Type="http://schemas.openxmlformats.org/officeDocument/2006/relationships/image" Target="../media/image36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" Type="http://schemas.openxmlformats.org/officeDocument/2006/relationships/image" Target="../media/image1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8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0.png"/><Relationship Id="rId7" Type="http://schemas.openxmlformats.org/officeDocument/2006/relationships/image" Target="../media/image15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4" Type="http://schemas.openxmlformats.org/officeDocument/2006/relationships/image" Target="../media/image1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874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6" name="Título 5"/>
              <p:cNvSpPr>
                <a:spLocks noGrp="1"/>
              </p:cNvSpPr>
              <p:nvPr>
                <p:ph type="ctrTitle"/>
              </p:nvPr>
            </p:nvSpPr>
            <p:spPr>
              <a:xfrm>
                <a:off x="724395" y="853490"/>
                <a:ext cx="9943605" cy="4894167"/>
              </a:xfrm>
            </p:spPr>
            <p:txBody>
              <a:bodyPr>
                <a:normAutofit/>
              </a:bodyPr>
              <a:lstStyle/>
              <a:p>
                <a:pPr/>
                <a:r>
                  <a:rPr lang="es-CL" sz="7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¿Porqué el área de un circulo es </a:t>
                </a:r>
                <a14:m>
                  <m:oMath xmlns:m="http://schemas.openxmlformats.org/officeDocument/2006/math">
                    <m:r>
                      <a:rPr lang="es-CL" sz="96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s-CL" sz="96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96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96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96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?</a:t>
                </a:r>
                <a:br>
                  <a:rPr lang="es-CL" sz="96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sz="960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𝜋</m:t>
                      </m:r>
                      <m:r>
                        <a:rPr lang="es-CL" sz="96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sz="96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96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s-CL" sz="96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</m:den>
                      </m:f>
                      <m:r>
                        <a:rPr lang="es-CL" sz="96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=3,14151.</m:t>
                      </m:r>
                    </m:oMath>
                  </m:oMathPara>
                </a14:m>
                <a:r>
                  <a:rPr lang="es-CL" sz="96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/>
                </a:r>
                <a:br>
                  <a:rPr lang="es-CL" sz="96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</a:br>
                <a:endParaRPr lang="es-CL" sz="96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>
          <p:sp>
            <p:nvSpPr>
              <p:cNvPr id="6" name="Títu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724395" y="853490"/>
                <a:ext cx="9943605" cy="4894167"/>
              </a:xfrm>
              <a:blipFill rotWithShape="0">
                <a:blip r:embed="rId3"/>
                <a:stretch>
                  <a:fillRect b="-62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ítulo 5"/>
          <p:cNvSpPr txBox="1">
            <a:spLocks/>
          </p:cNvSpPr>
          <p:nvPr/>
        </p:nvSpPr>
        <p:spPr>
          <a:xfrm>
            <a:off x="5181600" y="5736198"/>
            <a:ext cx="5101389" cy="74705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7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Montoya.</a:t>
            </a:r>
            <a:r>
              <a:rPr lang="es-CL" sz="9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/>
            </a:r>
            <a:br>
              <a:rPr lang="es-CL" sz="96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</a:br>
            <a:endParaRPr lang="es-CL" sz="96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3914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6822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2988859" y="1741026"/>
                <a:ext cx="241565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Pero si </a:t>
                </a:r>
                <a14:m>
                  <m:oMath xmlns:m="http://schemas.openxmlformats.org/officeDocument/2006/math"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∆</m:t>
                    </m:r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  <a:sym typeface="Wingdings" panose="05000000000000000000" pitchFamily="2" charset="2"/>
                  </a:rPr>
                  <a:t>0 , </a:t>
                </a:r>
                <a14:m>
                  <m:oMath xmlns:m="http://schemas.openxmlformats.org/officeDocument/2006/math"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∆</m:t>
                    </m:r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𝑥</m:t>
                    </m:r>
                  </m:oMath>
                </a14:m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=</a:t>
                </a:r>
                <a:r>
                  <a:rPr lang="es-MX" i="1" dirty="0" smtClean="0">
                    <a:solidFill>
                      <a:schemeClr val="bg1">
                        <a:lumMod val="95000"/>
                      </a:schemeClr>
                    </a:solidFill>
                  </a:rPr>
                  <a:t>d</a:t>
                </a:r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x </a:t>
                </a:r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8859" y="1741026"/>
                <a:ext cx="2415654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2015" t="-10000" b="-2666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5404512" y="1475355"/>
                <a:ext cx="3862317" cy="8443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  <a:prstDash val="dashDot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12" y="1475355"/>
                <a:ext cx="3862317" cy="8443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  <a:prstDash val="dashDot"/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4 Abrir llave"/>
          <p:cNvSpPr/>
          <p:nvPr/>
        </p:nvSpPr>
        <p:spPr>
          <a:xfrm>
            <a:off x="3589361" y="3036290"/>
            <a:ext cx="191069" cy="1456462"/>
          </a:xfrm>
          <a:prstGeom prst="leftBrace">
            <a:avLst/>
          </a:prstGeom>
          <a:ln w="28575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5 Cerrar llave"/>
          <p:cNvSpPr/>
          <p:nvPr/>
        </p:nvSpPr>
        <p:spPr>
          <a:xfrm>
            <a:off x="8287603" y="3036291"/>
            <a:ext cx="180833" cy="145646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2688609" y="3489977"/>
                <a:ext cx="6578221" cy="1002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limLoc m:val="subSup"/>
                          <m:ctrlPr>
                            <a:rPr lang="es-CL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f>
                        <m:fPr>
                          <m:type m:val="noBar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8609" y="3489977"/>
                <a:ext cx="6578221" cy="1002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"/>
          <p:cNvCxnSpPr/>
          <p:nvPr/>
        </p:nvCxnSpPr>
        <p:spPr>
          <a:xfrm>
            <a:off x="6038162" y="3489977"/>
            <a:ext cx="0" cy="780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27492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13648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26975" r="33793" b="17209"/>
          <a:stretch/>
        </p:blipFill>
        <p:spPr bwMode="auto">
          <a:xfrm>
            <a:off x="3098041" y="2333767"/>
            <a:ext cx="4339987" cy="42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8802" b="69661" l="41215" r="5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70" t="38541" r="40783" b="29743"/>
          <a:stretch/>
        </p:blipFill>
        <p:spPr bwMode="auto">
          <a:xfrm>
            <a:off x="4026088" y="3220871"/>
            <a:ext cx="2456597" cy="2429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6 Conector curvado"/>
          <p:cNvCxnSpPr/>
          <p:nvPr/>
        </p:nvCxnSpPr>
        <p:spPr>
          <a:xfrm flipV="1">
            <a:off x="4599294" y="2811438"/>
            <a:ext cx="3370997" cy="464024"/>
          </a:xfrm>
          <a:prstGeom prst="curvedConnector3">
            <a:avLst>
              <a:gd name="adj1" fmla="val -1822"/>
            </a:avLst>
          </a:prstGeom>
          <a:ln w="38100"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CuadroTexto"/>
              <p:cNvSpPr txBox="1"/>
              <p:nvPr/>
            </p:nvSpPr>
            <p:spPr>
              <a:xfrm>
                <a:off x="8088571" y="2435703"/>
                <a:ext cx="198347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sz="240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sSup>
                        <m:sSupPr>
                          <m:ctrlPr>
                            <a:rPr lang="es-MX" sz="2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s-MX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𝑟</m:t>
                          </m:r>
                        </m:e>
                        <m:sup>
                          <m:r>
                            <a:rPr lang="es-MX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sz="2400" dirty="0">
                  <a:solidFill>
                    <a:schemeClr val="bg1">
                      <a:lumMod val="95000"/>
                    </a:schemeClr>
                  </a:solidFill>
                  <a:latin typeface="Eras Medium ITC" panose="020B0602030504020804" pitchFamily="34" charset="0"/>
                </a:endParaRPr>
              </a:p>
              <a:p>
                <a:pPr algn="ctr"/>
                <a:r>
                  <a:rPr lang="es-MX" sz="2400" dirty="0" smtClean="0">
                    <a:solidFill>
                      <a:schemeClr val="bg1">
                        <a:lumMod val="95000"/>
                      </a:schemeClr>
                    </a:solidFill>
                    <a:latin typeface="Eras Medium ITC" panose="020B0602030504020804" pitchFamily="34" charset="0"/>
                  </a:rPr>
                  <a:t>¿Área?</a:t>
                </a:r>
                <a:endParaRPr lang="es-CL" sz="2400" dirty="0">
                  <a:solidFill>
                    <a:schemeClr val="bg1">
                      <a:lumMod val="95000"/>
                    </a:schemeClr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7" name="1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8571" y="2435703"/>
                <a:ext cx="1983475" cy="830997"/>
              </a:xfrm>
              <a:prstGeom prst="rect">
                <a:avLst/>
              </a:prstGeom>
              <a:blipFill rotWithShape="1">
                <a:blip r:embed="rId6"/>
                <a:stretch>
                  <a:fillRect b="-161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CuadroTexto"/>
              <p:cNvSpPr txBox="1"/>
              <p:nvPr/>
            </p:nvSpPr>
            <p:spPr>
              <a:xfrm>
                <a:off x="5404513" y="6059607"/>
                <a:ext cx="1883390" cy="3755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dirty="0" smtClean="0"/>
                  <a:t>r</a:t>
                </a:r>
                <a:endParaRPr lang="es-CL" dirty="0"/>
              </a:p>
            </p:txBody>
          </p:sp>
        </mc:Choice>
        <mc:Fallback xmlns="">
          <p:sp>
            <p:nvSpPr>
              <p:cNvPr id="18" name="17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4513" y="6059607"/>
                <a:ext cx="1883390" cy="375552"/>
              </a:xfrm>
              <a:prstGeom prst="rect">
                <a:avLst/>
              </a:prstGeom>
              <a:blipFill rotWithShape="1">
                <a:blip r:embed="rId7"/>
                <a:stretch>
                  <a:fillRect t="-6452" b="-24194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C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Deducción del Área del Círculo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219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11516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433015" y="1050878"/>
                <a:ext cx="5923128" cy="959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Ecuación estándar de un círculo: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CL" dirty="0" smtClean="0">
                    <a:solidFill>
                      <a:schemeClr val="bg1">
                        <a:lumMod val="95000"/>
                      </a:schemeClr>
                    </a:solidFill>
                  </a:rPr>
                  <a:t>R</a:t>
                </a:r>
              </a:p>
              <a:p>
                <a:pPr algn="ctr"/>
                <a:r>
                  <a:rPr lang="es-CL" dirty="0" smtClean="0">
                    <a:solidFill>
                      <a:schemeClr val="bg1">
                        <a:lumMod val="95000"/>
                      </a:schemeClr>
                    </a:solidFill>
                  </a:rPr>
                  <a:t>f(x) =y</a:t>
                </a:r>
                <a14:m>
                  <m:oMath xmlns:m="http://schemas.openxmlformats.org/officeDocument/2006/math">
                    <m:r>
                      <a:rPr lang="es-CL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p>
                            <m: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s-CL" dirty="0"/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3015" y="1050878"/>
                <a:ext cx="5923128" cy="959558"/>
              </a:xfrm>
              <a:prstGeom prst="rect">
                <a:avLst/>
              </a:prstGeom>
              <a:blipFill rotWithShape="0">
                <a:blip r:embed="rId3"/>
                <a:stretch>
                  <a:fillRect l="-823" t="-316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26975" r="33793" b="17209"/>
          <a:stretch/>
        </p:blipFill>
        <p:spPr bwMode="auto">
          <a:xfrm>
            <a:off x="822410" y="2197287"/>
            <a:ext cx="4339987" cy="4271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8802" b="69661" l="41215" r="587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043" t="38541" r="40783" b="45244"/>
          <a:stretch/>
        </p:blipFill>
        <p:spPr bwMode="auto">
          <a:xfrm>
            <a:off x="2975210" y="3118511"/>
            <a:ext cx="1241945" cy="1241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3480179" y="3002507"/>
            <a:ext cx="8052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i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dx</a:t>
            </a:r>
            <a:endParaRPr lang="es-CL" i="1" dirty="0">
              <a:ln>
                <a:solidFill>
                  <a:schemeClr val="accent1">
                    <a:lumMod val="7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3411940" y="3377819"/>
            <a:ext cx="136478" cy="9553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9" name="8 Conector recto de flecha"/>
          <p:cNvCxnSpPr/>
          <p:nvPr/>
        </p:nvCxnSpPr>
        <p:spPr>
          <a:xfrm flipV="1">
            <a:off x="3882788" y="2415654"/>
            <a:ext cx="1781033" cy="10137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CuadroTexto"/>
              <p:cNvSpPr txBox="1"/>
              <p:nvPr/>
            </p:nvSpPr>
            <p:spPr>
              <a:xfrm>
                <a:off x="6441741" y="2922545"/>
                <a:ext cx="3616657" cy="7205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=4∙</m:t>
                      </m:r>
                      <m:sSub>
                        <m:sSub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741" y="2922545"/>
                <a:ext cx="3616657" cy="72051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11 CuadroTexto"/>
              <p:cNvSpPr txBox="1"/>
              <p:nvPr/>
            </p:nvSpPr>
            <p:spPr>
              <a:xfrm>
                <a:off x="2900149" y="3835858"/>
                <a:ext cx="68921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s-CL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1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0149" y="3835858"/>
                <a:ext cx="689212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CuadroTexto"/>
              <p:cNvSpPr txBox="1"/>
              <p:nvPr/>
            </p:nvSpPr>
            <p:spPr>
              <a:xfrm>
                <a:off x="6646457" y="1595945"/>
                <a:ext cx="2947916" cy="997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d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𝐴</m:t>
                        </m:r>
                      </m:e>
                      <m:sub>
                        <m:r>
                          <a:rPr lang="es-CL" i="1">
                            <a:solidFill>
                              <a:schemeClr val="bg1">
                                <a:lumMod val="85000"/>
                              </a:schemeClr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MX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=y</a:t>
                </a:r>
                <a14:m>
                  <m:oMath xmlns:m="http://schemas.openxmlformats.org/officeDocument/2006/math">
                    <m:r>
                      <a:rPr lang="es-CL" i="1">
                        <a:solidFill>
                          <a:schemeClr val="bg1">
                            <a:lumMod val="85000"/>
                          </a:schemeClr>
                        </a:solidFill>
                        <a:latin typeface="Cambria Math"/>
                      </a:rPr>
                      <m:t>∙</m:t>
                    </m:r>
                  </m:oMath>
                </a14:m>
                <a:r>
                  <a:rPr lang="es-CL" i="1" dirty="0" smtClean="0">
                    <a:solidFill>
                      <a:schemeClr val="bg1">
                        <a:lumMod val="85000"/>
                      </a:schemeClr>
                    </a:solidFill>
                  </a:rPr>
                  <a:t>dx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s-CL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s-CL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L" b="0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L" i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457" y="1595945"/>
                <a:ext cx="2947916" cy="997517"/>
              </a:xfrm>
              <a:prstGeom prst="rect">
                <a:avLst/>
              </a:prstGeom>
              <a:blipFill rotWithShape="0">
                <a:blip r:embed="rId9"/>
                <a:stretch>
                  <a:fillRect t="-368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14 Triángulo rectángulo"/>
          <p:cNvSpPr/>
          <p:nvPr/>
        </p:nvSpPr>
        <p:spPr>
          <a:xfrm flipH="1">
            <a:off x="7342492" y="4020525"/>
            <a:ext cx="2251881" cy="1493172"/>
          </a:xfrm>
          <a:prstGeom prst="rt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7719806" y="5144365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9806" y="5144365"/>
                <a:ext cx="382412" cy="36933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16 Arco"/>
          <p:cNvSpPr/>
          <p:nvPr/>
        </p:nvSpPr>
        <p:spPr>
          <a:xfrm>
            <a:off x="8102218" y="5144365"/>
            <a:ext cx="147851" cy="369332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20 CuadroTexto"/>
          <p:cNvSpPr txBox="1"/>
          <p:nvPr/>
        </p:nvSpPr>
        <p:spPr>
          <a:xfrm>
            <a:off x="8102218" y="4360458"/>
            <a:ext cx="366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R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9758149" y="4545124"/>
            <a:ext cx="518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x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23 CuadroTexto"/>
              <p:cNvSpPr txBox="1"/>
              <p:nvPr/>
            </p:nvSpPr>
            <p:spPr>
              <a:xfrm>
                <a:off x="8285325" y="5513697"/>
                <a:ext cx="1041919" cy="4618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4" name="2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325" y="5513697"/>
                <a:ext cx="1041919" cy="461858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24 Rectángulo"/>
          <p:cNvSpPr/>
          <p:nvPr/>
        </p:nvSpPr>
        <p:spPr>
          <a:xfrm>
            <a:off x="9430603" y="5329031"/>
            <a:ext cx="163770" cy="18466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7" name="26 Conector recto"/>
          <p:cNvCxnSpPr/>
          <p:nvPr/>
        </p:nvCxnSpPr>
        <p:spPr>
          <a:xfrm>
            <a:off x="6096000" y="3643063"/>
            <a:ext cx="50405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691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874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CuadroTexto"/>
              <p:cNvSpPr txBox="1"/>
              <p:nvPr/>
            </p:nvSpPr>
            <p:spPr>
              <a:xfrm>
                <a:off x="1910687" y="1019428"/>
                <a:ext cx="1392071" cy="56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0687" y="1019428"/>
                <a:ext cx="1392071" cy="56489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4 Conector recto"/>
          <p:cNvCxnSpPr/>
          <p:nvPr/>
        </p:nvCxnSpPr>
        <p:spPr>
          <a:xfrm>
            <a:off x="6096000" y="286603"/>
            <a:ext cx="0" cy="610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624083" y="1657783"/>
                <a:ext cx="196527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4083" y="1657783"/>
                <a:ext cx="1965278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6 CuadroTexto"/>
              <p:cNvSpPr txBox="1"/>
              <p:nvPr/>
            </p:nvSpPr>
            <p:spPr>
              <a:xfrm>
                <a:off x="1194178" y="2143540"/>
                <a:ext cx="282508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R</m:t>
                          </m:r>
                          <m: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 </m:t>
                          </m:r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6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78" y="2143540"/>
                <a:ext cx="2825087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"/>
          <p:cNvCxnSpPr/>
          <p:nvPr/>
        </p:nvCxnSpPr>
        <p:spPr>
          <a:xfrm flipV="1">
            <a:off x="641445" y="2784143"/>
            <a:ext cx="499508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10 Rectángulo"/>
              <p:cNvSpPr/>
              <p:nvPr/>
            </p:nvSpPr>
            <p:spPr>
              <a:xfrm>
                <a:off x="1194178" y="3071807"/>
                <a:ext cx="3526158" cy="7152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𝑇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=4∙</m:t>
                      </m:r>
                      <m:sSub>
                        <m:sSub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𝑅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95000"/>
                                        </a:schemeClr>
                                      </a:solidFill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𝑑𝑥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1" name="1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4178" y="3071807"/>
                <a:ext cx="3526158" cy="71526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11 CuadroTexto"/>
          <p:cNvSpPr txBox="1"/>
          <p:nvPr/>
        </p:nvSpPr>
        <p:spPr>
          <a:xfrm>
            <a:off x="641445" y="4218212"/>
            <a:ext cx="846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Si x=0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2435177" y="4097410"/>
                <a:ext cx="158408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77" y="4097410"/>
                <a:ext cx="1584088" cy="61093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13 CuadroTexto"/>
          <p:cNvSpPr txBox="1"/>
          <p:nvPr/>
        </p:nvSpPr>
        <p:spPr>
          <a:xfrm>
            <a:off x="641445" y="5452702"/>
            <a:ext cx="805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>
                <a:solidFill>
                  <a:schemeClr val="bg1">
                    <a:lumMod val="85000"/>
                  </a:schemeClr>
                </a:solidFill>
              </a:rPr>
              <a:t>Si x=R</a:t>
            </a:r>
            <a:endParaRPr lang="es-CL" dirty="0">
              <a:solidFill>
                <a:schemeClr val="bg1">
                  <a:lumMod val="8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2435177" y="5332829"/>
                <a:ext cx="1584088" cy="6090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CL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func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den>
                      </m:f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35177" y="5332829"/>
                <a:ext cx="1584088" cy="60907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CuadroTexto"/>
              <p:cNvSpPr txBox="1"/>
              <p:nvPr/>
            </p:nvSpPr>
            <p:spPr>
              <a:xfrm>
                <a:off x="2957257" y="4708346"/>
                <a:ext cx="106200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𝛼</m:t>
                      </m:r>
                      <m:r>
                        <a:rPr lang="es-MX" b="0" i="0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16" name="1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7257" y="4708346"/>
                <a:ext cx="1062008" cy="36933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2896236" y="5941906"/>
                <a:ext cx="813043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36" y="5941906"/>
                <a:ext cx="813043" cy="56297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17 Rectángulo"/>
              <p:cNvSpPr/>
              <p:nvPr/>
            </p:nvSpPr>
            <p:spPr>
              <a:xfrm>
                <a:off x="7133738" y="895533"/>
                <a:ext cx="2890401" cy="14134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 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s-CL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s-CL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𝑅</m:t>
                                          </m:r>
                                          <m:r>
                                            <a:rPr lang="es-CL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∙</m:t>
                                          </m:r>
                                          <m:r>
                                            <a:rPr lang="es-CL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𝑠𝑖𝑛</m:t>
                                          </m:r>
                                        </m:fName>
                                        <m:e>
                                          <m:r>
                                            <a:rPr lang="es-CL" i="1">
                                              <a:solidFill>
                                                <a:schemeClr val="bg1">
                                                  <a:lumMod val="85000"/>
                                                </a:schemeClr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</m:func>
                                    </m:e>
                                  </m:d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8" name="17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738" y="895533"/>
                <a:ext cx="2890401" cy="1413464"/>
              </a:xfrm>
              <a:prstGeom prst="rect">
                <a:avLst/>
              </a:prstGeom>
              <a:blipFill rotWithShape="1">
                <a:blip r:embed="rId11"/>
                <a:stretch>
                  <a:fillRect r="-36709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Rectángulo"/>
              <p:cNvSpPr/>
              <p:nvPr/>
            </p:nvSpPr>
            <p:spPr>
              <a:xfrm>
                <a:off x="7133738" y="2736910"/>
                <a:ext cx="3929537" cy="78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(1−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CL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func>
                            <m:func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18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738" y="2736910"/>
                <a:ext cx="3929537" cy="78528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Rectángulo"/>
              <p:cNvSpPr/>
              <p:nvPr/>
            </p:nvSpPr>
            <p:spPr>
              <a:xfrm>
                <a:off x="7133738" y="4010238"/>
                <a:ext cx="3522182" cy="78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ad>
                            <m:radPr>
                              <m:degHide m:val="on"/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  <m:sSup>
                                <m:sSup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func>
                                    <m:funcPr>
                                      <m:ctrlP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s-CL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func>
                                </m:e>
                                <m:sup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rad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func>
                            <m:func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1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3738" y="4010238"/>
                <a:ext cx="3522182" cy="78528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Rectángulo"/>
              <p:cNvSpPr/>
              <p:nvPr/>
            </p:nvSpPr>
            <p:spPr>
              <a:xfrm>
                <a:off x="7188330" y="5077945"/>
                <a:ext cx="3229024" cy="78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func>
                            <m:func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 </m:t>
                          </m:r>
                          <m:func>
                            <m:func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∙ </m:t>
                              </m:r>
                              <m:r>
                                <m:rPr>
                                  <m:sty m:val="p"/>
                                </m:rPr>
                                <a:rPr lang="es-CL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20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8330" y="5077945"/>
                <a:ext cx="3229024" cy="78528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06437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6822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Rectángulo"/>
              <p:cNvSpPr/>
              <p:nvPr/>
            </p:nvSpPr>
            <p:spPr>
              <a:xfrm>
                <a:off x="1759258" y="1002843"/>
                <a:ext cx="2286332" cy="7852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=4∙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nary>
                        <m:naryPr>
                          <m:limLoc m:val="subSup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  <m:e>
                          <m:sSup>
                            <m:sSup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e>
                            <m:sup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</m:nary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1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58" y="1002843"/>
                <a:ext cx="2286332" cy="78528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8 Conector recto"/>
          <p:cNvCxnSpPr/>
          <p:nvPr/>
        </p:nvCxnSpPr>
        <p:spPr>
          <a:xfrm>
            <a:off x="6096000" y="218364"/>
            <a:ext cx="0" cy="63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9 Rectángulo"/>
              <p:cNvSpPr/>
              <p:nvPr/>
            </p:nvSpPr>
            <p:spPr>
              <a:xfrm>
                <a:off x="1759258" y="1788123"/>
                <a:ext cx="2558970" cy="78072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type m:val="noBar"/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9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9258" y="1788123"/>
                <a:ext cx="2558970" cy="78072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11 Conector recto"/>
          <p:cNvCxnSpPr/>
          <p:nvPr/>
        </p:nvCxnSpPr>
        <p:spPr>
          <a:xfrm>
            <a:off x="3990998" y="1774475"/>
            <a:ext cx="0" cy="78072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12 Rectángulo"/>
              <p:cNvSpPr/>
              <p:nvPr/>
            </p:nvSpPr>
            <p:spPr>
              <a:xfrm>
                <a:off x="874785" y="2778594"/>
                <a:ext cx="4764959" cy="81631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f>
                                    <m:fPr>
                                      <m:ctrlP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𝜋</m:t>
                                      </m:r>
                                    </m:num>
                                    <m:den>
                                      <m:r>
                                        <a:rPr lang="es-CL" i="1">
                                          <a:solidFill>
                                            <a:schemeClr val="bg1">
                                              <a:lumMod val="85000"/>
                                            </a:schemeClr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e>
                              </m:func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∙0+</m:t>
                          </m:r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2∙0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3" name="12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85" y="2778594"/>
                <a:ext cx="4764959" cy="81631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13 Rectángulo"/>
              <p:cNvSpPr/>
              <p:nvPr/>
            </p:nvSpPr>
            <p:spPr>
              <a:xfrm>
                <a:off x="1786957" y="3736456"/>
                <a:ext cx="2940613" cy="6149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CL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a:rPr lang="es-CL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func>
                            </m:num>
                            <m:den>
                              <m:r>
                                <a:rPr lang="es-CL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e>
                      </m:d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−4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CL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∙0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4" name="13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6957" y="3736456"/>
                <a:ext cx="2940613" cy="6149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14 Rectángulo"/>
              <p:cNvSpPr/>
              <p:nvPr/>
            </p:nvSpPr>
            <p:spPr>
              <a:xfrm>
                <a:off x="2524852" y="4757947"/>
                <a:ext cx="1027782" cy="5629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5" name="14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4852" y="4757947"/>
                <a:ext cx="1027782" cy="5629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2608208" y="5457089"/>
                <a:ext cx="861070" cy="392993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08" y="5457089"/>
                <a:ext cx="861070" cy="39299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16 Rectángulo"/>
              <p:cNvSpPr/>
              <p:nvPr/>
            </p:nvSpPr>
            <p:spPr>
              <a:xfrm>
                <a:off x="6827925" y="4574531"/>
                <a:ext cx="4607287" cy="92980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b="1" i="1" smtClean="0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  <m:r>
                        <a:rPr lang="es-CL" sz="24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es-CL" sz="24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𝟒</m:t>
                      </m:r>
                      <m:nary>
                        <m:naryPr>
                          <m:limLoc m:val="subSup"/>
                          <m:ctrlP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  <m:sup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sup>
                        <m:e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ad>
                            <m:radPr>
                              <m:degHide m:val="on"/>
                              <m:ctrlPr>
                                <a:rPr lang="es-CL" sz="24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sSup>
                                <m:sSupPr>
                                  <m:ctrlP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p>
                                  <m: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s-CL" sz="2400" b="1" i="1">
                                  <a:solidFill>
                                    <a:schemeClr val="bg1">
                                      <a:lumMod val="8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s-CL" sz="2400" b="1" i="1">
                                      <a:solidFill>
                                        <a:schemeClr val="bg1">
                                          <a:lumMod val="8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rad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𝒅𝒙</m:t>
                          </m:r>
                        </m:e>
                      </m:nary>
                      <m:r>
                        <a:rPr lang="es-CL" sz="24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sz="2400" b="1" i="1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sSup>
                        <m:sSupPr>
                          <m:ctrlP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p>
                          <m:r>
                            <a:rPr lang="es-CL" sz="2400" b="1" i="1">
                              <a:solidFill>
                                <a:schemeClr val="bg1">
                                  <a:lumMod val="8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s-CL" sz="2400" b="1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7" name="16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7925" y="4574531"/>
                <a:ext cx="4607287" cy="92980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4" t="26975" r="33793" b="17209"/>
          <a:stretch/>
        </p:blipFill>
        <p:spPr bwMode="auto">
          <a:xfrm>
            <a:off x="7212036" y="679499"/>
            <a:ext cx="3839064" cy="37787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53548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-190005" y="19051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6096000" y="218364"/>
            <a:ext cx="0" cy="6373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15 Rectángulo"/>
              <p:cNvSpPr/>
              <p:nvPr/>
            </p:nvSpPr>
            <p:spPr>
              <a:xfrm>
                <a:off x="2608208" y="5457089"/>
                <a:ext cx="1081515" cy="369332"/>
              </a:xfrm>
              <a:prstGeom prst="rect">
                <a:avLst/>
              </a:prstGeom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CL" b="0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s-CL" i="1" smtClean="0">
                          <a:solidFill>
                            <a:schemeClr val="bg1">
                              <a:lumMod val="85000"/>
                            </a:schemeClr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8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6" name="15 Rectángulo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208" y="5457089"/>
                <a:ext cx="1081515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chemeClr val="accent1">
                    <a:lumMod val="60000"/>
                    <a:lumOff val="40000"/>
                  </a:schemeClr>
                </a:solidFill>
              </a:ln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4951" y="578319"/>
            <a:ext cx="3748456" cy="26366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2 CuadroTexto"/>
              <p:cNvSpPr txBox="1"/>
              <p:nvPr/>
            </p:nvSpPr>
            <p:spPr>
              <a:xfrm>
                <a:off x="365210" y="874964"/>
                <a:ext cx="5923128" cy="22465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Ecuación estándar de un círculo: </a:t>
                </a:r>
              </a:p>
              <a:p>
                <a:r>
                  <a:rPr lang="es-MX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2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28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28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28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s-CL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p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s-CL" sz="28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2800" b="0" i="0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s-CL" sz="2800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algn="ctr"/>
                <a:r>
                  <a:rPr lang="es-CL" sz="2800" dirty="0" smtClean="0">
                    <a:solidFill>
                      <a:schemeClr val="bg1">
                        <a:lumMod val="95000"/>
                      </a:schemeClr>
                    </a:solidFill>
                  </a:rPr>
                  <a:t>f(x) =y</a:t>
                </a:r>
                <a14:m>
                  <m:oMath xmlns:m="http://schemas.openxmlformats.org/officeDocument/2006/math">
                    <m:r>
                      <a:rPr lang="es-CL" sz="280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s-CL" sz="2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num>
                      <m:den>
                        <m:r>
                          <a:rPr lang="es-CL" sz="2800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  <m:rad>
                      <m:radPr>
                        <m:degHide m:val="on"/>
                        <m:ctrlPr>
                          <a:rPr lang="es-CL" sz="28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s-CL" sz="280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b="0" i="1" smtClean="0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s-CL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CL" sz="28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s-CL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CL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s-CL" sz="2800" i="1">
                                <a:solidFill>
                                  <a:schemeClr val="bg1">
                                    <a:lumMod val="9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s-CL" sz="28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s-CL" sz="2800" dirty="0"/>
              </a:p>
            </p:txBody>
          </p:sp>
        </mc:Choice>
        <mc:Fallback xmlns="">
          <p:sp>
            <p:nvSpPr>
              <p:cNvPr id="18" name="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210" y="874964"/>
                <a:ext cx="5923128" cy="2246512"/>
              </a:xfrm>
              <a:prstGeom prst="rect">
                <a:avLst/>
              </a:prstGeom>
              <a:blipFill rotWithShape="0">
                <a:blip r:embed="rId5"/>
                <a:stretch>
                  <a:fillRect l="-2160" t="-271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79071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0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ítulo 5"/>
              <p:cNvSpPr>
                <a:spLocks noGrp="1"/>
              </p:cNvSpPr>
              <p:nvPr>
                <p:ph type="ctrTitle"/>
              </p:nvPr>
            </p:nvSpPr>
            <p:spPr>
              <a:xfrm>
                <a:off x="897761" y="3561064"/>
                <a:ext cx="4469886" cy="1557201"/>
              </a:xfrm>
            </p:spPr>
            <p:txBody>
              <a:bodyPr>
                <a:normAutofit/>
              </a:bodyPr>
              <a:lstStyle/>
              <a:p>
                <a:r>
                  <a:rPr lang="es-CL" sz="48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48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s-CL" sz="4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6" name="Título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897761" y="3561064"/>
                <a:ext cx="4469886" cy="1557201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7761" y="1014512"/>
            <a:ext cx="3057525" cy="1876425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79845" y="1014512"/>
            <a:ext cx="3228975" cy="1943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ítulo 5"/>
              <p:cNvSpPr txBox="1">
                <a:spLocks/>
              </p:cNvSpPr>
              <p:nvPr/>
            </p:nvSpPr>
            <p:spPr>
              <a:xfrm>
                <a:off x="6544880" y="3561063"/>
                <a:ext cx="4469886" cy="155720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48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Ae= 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48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48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CL" sz="48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es-CL" sz="48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9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4880" y="3561063"/>
                <a:ext cx="4469886" cy="15572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797950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21369" y="5667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1189" y="175684"/>
            <a:ext cx="8705850" cy="23907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5"/>
              <p:cNvSpPr txBox="1">
                <a:spLocks/>
              </p:cNvSpPr>
              <p:nvPr/>
            </p:nvSpPr>
            <p:spPr>
              <a:xfrm>
                <a:off x="662435" y="2565795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5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5" y="2565795"/>
                <a:ext cx="3484234" cy="6955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ítulo 5"/>
              <p:cNvSpPr txBox="1">
                <a:spLocks/>
              </p:cNvSpPr>
              <p:nvPr/>
            </p:nvSpPr>
            <p:spPr>
              <a:xfrm>
                <a:off x="8117062" y="4265503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2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62" y="4265503"/>
                <a:ext cx="3484234" cy="69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ítulo 5"/>
              <p:cNvSpPr txBox="1">
                <a:spLocks/>
              </p:cNvSpPr>
              <p:nvPr/>
            </p:nvSpPr>
            <p:spPr>
              <a:xfrm>
                <a:off x="4375252" y="2598275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3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2" y="2598275"/>
                <a:ext cx="3484234" cy="695581"/>
              </a:xfrm>
              <a:prstGeom prst="rect">
                <a:avLst/>
              </a:prstGeom>
              <a:blipFill rotWithShape="0">
                <a:blip r:embed="rId6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ítulo 5"/>
              <p:cNvSpPr txBox="1">
                <a:spLocks/>
              </p:cNvSpPr>
              <p:nvPr/>
            </p:nvSpPr>
            <p:spPr>
              <a:xfrm>
                <a:off x="4375252" y="3334745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2,37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4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2" y="3334745"/>
                <a:ext cx="3484234" cy="69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ítulo 5"/>
              <p:cNvSpPr txBox="1">
                <a:spLocks/>
              </p:cNvSpPr>
              <p:nvPr/>
            </p:nvSpPr>
            <p:spPr>
              <a:xfrm>
                <a:off x="8026512" y="2652554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5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512" y="2652554"/>
                <a:ext cx="3484234" cy="695581"/>
              </a:xfrm>
              <a:prstGeom prst="rect">
                <a:avLst/>
              </a:prstGeom>
              <a:blipFill rotWithShape="0">
                <a:blip r:embed="rId8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ítulo 5"/>
              <p:cNvSpPr txBox="1">
                <a:spLocks/>
              </p:cNvSpPr>
              <p:nvPr/>
            </p:nvSpPr>
            <p:spPr>
              <a:xfrm>
                <a:off x="8026512" y="3400438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2,59</m:t>
                        </m:r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6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512" y="3400438"/>
                <a:ext cx="3484234" cy="695581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ítulo 5"/>
              <p:cNvSpPr txBox="1">
                <a:spLocks/>
              </p:cNvSpPr>
              <p:nvPr/>
            </p:nvSpPr>
            <p:spPr>
              <a:xfrm>
                <a:off x="633442" y="4176431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Ae=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2" y="4176431"/>
                <a:ext cx="3484234" cy="695581"/>
              </a:xfrm>
              <a:prstGeom prst="rect">
                <a:avLst/>
              </a:prstGeom>
              <a:blipFill rotWithShape="0">
                <a:blip r:embed="rId10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ítulo 5"/>
              <p:cNvSpPr txBox="1">
                <a:spLocks/>
              </p:cNvSpPr>
              <p:nvPr/>
            </p:nvSpPr>
            <p:spPr>
              <a:xfrm>
                <a:off x="633442" y="5122602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8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2" y="5122602"/>
                <a:ext cx="3484234" cy="69558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ítulo 5"/>
              <p:cNvSpPr txBox="1">
                <a:spLocks/>
              </p:cNvSpPr>
              <p:nvPr/>
            </p:nvSpPr>
            <p:spPr>
              <a:xfrm>
                <a:off x="633442" y="5929799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sz="3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CL" sz="3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9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442" y="5929799"/>
                <a:ext cx="3484234" cy="695581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ítulo 5"/>
              <p:cNvSpPr txBox="1">
                <a:spLocks/>
              </p:cNvSpPr>
              <p:nvPr/>
            </p:nvSpPr>
            <p:spPr>
              <a:xfrm>
                <a:off x="4375252" y="4096019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0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5252" y="4096019"/>
                <a:ext cx="3484234" cy="695581"/>
              </a:xfrm>
              <a:prstGeom prst="rect">
                <a:avLst/>
              </a:prstGeom>
              <a:blipFill rotWithShape="0">
                <a:blip r:embed="rId13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ítulo 5"/>
              <p:cNvSpPr txBox="1">
                <a:spLocks/>
              </p:cNvSpPr>
              <p:nvPr/>
            </p:nvSpPr>
            <p:spPr>
              <a:xfrm>
                <a:off x="4345998" y="4847772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3,63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1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5998" y="4847772"/>
                <a:ext cx="3484234" cy="69558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5"/>
          <p:cNvSpPr txBox="1">
            <a:spLocks/>
          </p:cNvSpPr>
          <p:nvPr/>
        </p:nvSpPr>
        <p:spPr>
          <a:xfrm>
            <a:off x="4289219" y="5740347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ítulo 5"/>
              <p:cNvSpPr txBox="1">
                <a:spLocks/>
              </p:cNvSpPr>
              <p:nvPr/>
            </p:nvSpPr>
            <p:spPr>
              <a:xfrm>
                <a:off x="662435" y="3302954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3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435" y="3302954"/>
                <a:ext cx="3484234" cy="695581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ítulo 5"/>
              <p:cNvSpPr txBox="1">
                <a:spLocks/>
              </p:cNvSpPr>
              <p:nvPr/>
            </p:nvSpPr>
            <p:spPr>
              <a:xfrm>
                <a:off x="8117062" y="5044766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=3,46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4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62" y="5044766"/>
                <a:ext cx="3484234" cy="695581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ítulo 5"/>
              <p:cNvSpPr txBox="1">
                <a:spLocks/>
              </p:cNvSpPr>
              <p:nvPr/>
            </p:nvSpPr>
            <p:spPr>
              <a:xfrm>
                <a:off x="4117676" y="5796396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sz="3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CL" sz="3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=3,18</m:t>
                      </m:r>
                      <m:sSup>
                        <m:sSupPr>
                          <m:ctrlP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7676" y="5796396"/>
                <a:ext cx="3484234" cy="695581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ítulo 5"/>
              <p:cNvSpPr txBox="1">
                <a:spLocks/>
              </p:cNvSpPr>
              <p:nvPr/>
            </p:nvSpPr>
            <p:spPr>
              <a:xfrm>
                <a:off x="8117062" y="5904646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sz="3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CL" sz="3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=3,02</m:t>
                      </m:r>
                      <m:sSup>
                        <m:sSupPr>
                          <m:ctrlP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8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17062" y="5904646"/>
                <a:ext cx="3484234" cy="695581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9491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21369" y="55336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5"/>
              <p:cNvSpPr txBox="1">
                <a:spLocks/>
              </p:cNvSpPr>
              <p:nvPr/>
            </p:nvSpPr>
            <p:spPr>
              <a:xfrm>
                <a:off x="1089947" y="1862387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num>
                      <m:den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5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47" y="1862387"/>
                <a:ext cx="3484234" cy="695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5"/>
          <p:cNvSpPr txBox="1">
            <a:spLocks/>
          </p:cNvSpPr>
          <p:nvPr/>
        </p:nvSpPr>
        <p:spPr>
          <a:xfrm>
            <a:off x="4375252" y="3334745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5" name="Título 5"/>
          <p:cNvSpPr txBox="1">
            <a:spLocks/>
          </p:cNvSpPr>
          <p:nvPr/>
        </p:nvSpPr>
        <p:spPr>
          <a:xfrm>
            <a:off x="8026512" y="2652554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ítulo 5"/>
              <p:cNvSpPr txBox="1">
                <a:spLocks/>
              </p:cNvSpPr>
              <p:nvPr/>
            </p:nvSpPr>
            <p:spPr>
              <a:xfrm>
                <a:off x="5559632" y="1896041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lnSpcReduction="100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Ae= 100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32" y="1896041"/>
                <a:ext cx="3484234" cy="695581"/>
              </a:xfrm>
              <a:prstGeom prst="rect">
                <a:avLst/>
              </a:prstGeom>
              <a:blipFill rotWithShape="0">
                <a:blip r:embed="rId4"/>
                <a:stretch>
                  <a:fillRect b="-877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ítulo 5"/>
          <p:cNvSpPr txBox="1">
            <a:spLocks/>
          </p:cNvSpPr>
          <p:nvPr/>
        </p:nvSpPr>
        <p:spPr>
          <a:xfrm>
            <a:off x="633442" y="5929799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ítulo 5"/>
              <p:cNvSpPr txBox="1">
                <a:spLocks/>
              </p:cNvSpPr>
              <p:nvPr/>
            </p:nvSpPr>
            <p:spPr>
              <a:xfrm>
                <a:off x="5581772" y="3136109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3,14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0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72" y="3136109"/>
                <a:ext cx="3484234" cy="69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5"/>
          <p:cNvSpPr txBox="1">
            <a:spLocks/>
          </p:cNvSpPr>
          <p:nvPr/>
        </p:nvSpPr>
        <p:spPr>
          <a:xfrm>
            <a:off x="4289219" y="5740347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ítulo 5"/>
              <p:cNvSpPr txBox="1">
                <a:spLocks/>
              </p:cNvSpPr>
              <p:nvPr/>
            </p:nvSpPr>
            <p:spPr>
              <a:xfrm>
                <a:off x="807505" y="3052647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3,13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3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" y="3052647"/>
                <a:ext cx="3484234" cy="6955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ítulo 5"/>
              <p:cNvSpPr txBox="1">
                <a:spLocks/>
              </p:cNvSpPr>
              <p:nvPr/>
            </p:nvSpPr>
            <p:spPr>
              <a:xfrm>
                <a:off x="3417032" y="4803075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sz="3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CL" sz="3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=3,14</m:t>
                      </m:r>
                      <m:sSup>
                        <m:sSupPr>
                          <m:ctrlP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7032" y="4803075"/>
                <a:ext cx="3484234" cy="69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ítulo 5"/>
          <p:cNvSpPr txBox="1">
            <a:spLocks/>
          </p:cNvSpPr>
          <p:nvPr/>
        </p:nvSpPr>
        <p:spPr>
          <a:xfrm>
            <a:off x="891017" y="655973"/>
            <a:ext cx="9606769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Para un polígono de 100 lados </a:t>
            </a:r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7968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21369" y="55336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ítulo 5"/>
              <p:cNvSpPr txBox="1">
                <a:spLocks/>
              </p:cNvSpPr>
              <p:nvPr/>
            </p:nvSpPr>
            <p:spPr>
              <a:xfrm>
                <a:off x="1089947" y="1862387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num>
                      <m:den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𝑠𝑒𝑛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360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5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947" y="1862387"/>
                <a:ext cx="3484234" cy="69558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ítulo 5"/>
          <p:cNvSpPr txBox="1">
            <a:spLocks/>
          </p:cNvSpPr>
          <p:nvPr/>
        </p:nvSpPr>
        <p:spPr>
          <a:xfrm>
            <a:off x="4375252" y="3334745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p:sp>
        <p:nvSpPr>
          <p:cNvPr id="15" name="Título 5"/>
          <p:cNvSpPr txBox="1">
            <a:spLocks/>
          </p:cNvSpPr>
          <p:nvPr/>
        </p:nvSpPr>
        <p:spPr>
          <a:xfrm>
            <a:off x="8026512" y="2652554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ítulo 5"/>
              <p:cNvSpPr txBox="1">
                <a:spLocks/>
              </p:cNvSpPr>
              <p:nvPr/>
            </p:nvSpPr>
            <p:spPr>
              <a:xfrm>
                <a:off x="5559632" y="1896041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 fontScale="92500"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Ae= 1000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𝑡𝑔</m:t>
                    </m:r>
                    <m:f>
                      <m:f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1000</m:t>
                        </m:r>
                      </m:den>
                    </m:f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9632" y="1896041"/>
                <a:ext cx="3484234" cy="69558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ítulo 5"/>
          <p:cNvSpPr txBox="1">
            <a:spLocks/>
          </p:cNvSpPr>
          <p:nvPr/>
        </p:nvSpPr>
        <p:spPr>
          <a:xfrm>
            <a:off x="633442" y="5929799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ítulo 5"/>
              <p:cNvSpPr txBox="1">
                <a:spLocks/>
              </p:cNvSpPr>
              <p:nvPr/>
            </p:nvSpPr>
            <p:spPr>
              <a:xfrm>
                <a:off x="5581772" y="3136109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Ae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3,14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0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1772" y="3136109"/>
                <a:ext cx="3484234" cy="69558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ítulo 5"/>
          <p:cNvSpPr txBox="1">
            <a:spLocks/>
          </p:cNvSpPr>
          <p:nvPr/>
        </p:nvSpPr>
        <p:spPr>
          <a:xfrm>
            <a:off x="4289219" y="5740347"/>
            <a:ext cx="3484234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ítulo 5"/>
              <p:cNvSpPr txBox="1">
                <a:spLocks/>
              </p:cNvSpPr>
              <p:nvPr/>
            </p:nvSpPr>
            <p:spPr>
              <a:xfrm>
                <a:off x="807505" y="3052647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s-CL" sz="3200" dirty="0" err="1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Ai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= 3,14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3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505" y="3052647"/>
                <a:ext cx="3484234" cy="69558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ítulo 5"/>
              <p:cNvSpPr txBox="1">
                <a:spLocks/>
              </p:cNvSpPr>
              <p:nvPr/>
            </p:nvSpPr>
            <p:spPr>
              <a:xfrm>
                <a:off x="3357655" y="4292715"/>
                <a:ext cx="3484234" cy="695581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s-CL" sz="320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</m:acc>
                      <m:r>
                        <a:rPr lang="es-CL" sz="3200" b="0" i="1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=3,14</m:t>
                      </m:r>
                      <m:sSup>
                        <m:sSupPr>
                          <m:ctrlP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s-CL" sz="3200" b="0" i="1" smtClean="0">
                              <a:ln>
                                <a:solidFill>
                                  <a:schemeClr val="tx1">
                                    <a:lumMod val="65000"/>
                                    <a:lumOff val="35000"/>
                                  </a:schemeClr>
                                </a:solidFill>
                              </a:ln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27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7655" y="4292715"/>
                <a:ext cx="3484234" cy="69558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ítulo 5"/>
          <p:cNvSpPr txBox="1">
            <a:spLocks/>
          </p:cNvSpPr>
          <p:nvPr/>
        </p:nvSpPr>
        <p:spPr>
          <a:xfrm>
            <a:off x="891017" y="655973"/>
            <a:ext cx="9606769" cy="69558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3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Para un polígono de 1000 lados </a:t>
            </a:r>
            <a:endParaRPr lang="es-CL" sz="3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ítulo 5"/>
              <p:cNvSpPr txBox="1">
                <a:spLocks/>
              </p:cNvSpPr>
              <p:nvPr/>
            </p:nvSpPr>
            <p:spPr>
              <a:xfrm>
                <a:off x="3450679" y="5101530"/>
                <a:ext cx="3484234" cy="1110367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60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CL" sz="320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acc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s-CL" sz="3200" b="0" i="1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sSup>
                      <m:sSupPr>
                        <m:ctrlP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s-CL" sz="3200" b="0" i="1" smtClean="0">
                            <a:ln>
                              <a:solidFill>
                                <a:schemeClr val="tx1">
                                  <a:lumMod val="65000"/>
                                  <a:lumOff val="35000"/>
                                </a:schemeClr>
                              </a:solidFill>
                            </a:ln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    ¡Fant</a:t>
                </a:r>
                <a:r>
                  <a:rPr lang="es-CL" sz="3200" dirty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á</a:t>
                </a:r>
                <a:r>
                  <a:rPr lang="es-CL" sz="3200" dirty="0" smtClean="0">
                    <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</a:ln>
                    <a:solidFill>
                      <a:schemeClr val="bg1"/>
                    </a:solidFill>
                    <a:latin typeface="Eras Medium ITC" panose="020B0602030504020804" pitchFamily="34" charset="0"/>
                  </a:rPr>
                  <a:t>stico!</a:t>
                </a:r>
                <a:endParaRPr lang="es-CL" sz="3200" dirty="0">
                  <a:ln>
                    <a:solidFill>
                      <a:schemeClr val="tx1">
                        <a:lumMod val="65000"/>
                        <a:lumOff val="35000"/>
                      </a:schemeClr>
                    </a:solidFill>
                  </a:ln>
                  <a:solidFill>
                    <a:schemeClr val="bg1"/>
                  </a:solidFill>
                  <a:latin typeface="Eras Medium ITC" panose="020B0602030504020804" pitchFamily="34" charset="0"/>
                </a:endParaRPr>
              </a:p>
            </p:txBody>
          </p:sp>
        </mc:Choice>
        <mc:Fallback xmlns="">
          <p:sp>
            <p:nvSpPr>
              <p:cNvPr id="13" name="Títul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0679" y="5101530"/>
                <a:ext cx="3484234" cy="1110367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272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874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para Integral de Rieman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546" y="3036373"/>
            <a:ext cx="3616908" cy="3616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5"/>
          <p:cNvSpPr>
            <a:spLocks noGrp="1"/>
          </p:cNvSpPr>
          <p:nvPr>
            <p:ph type="ctrTitle"/>
          </p:nvPr>
        </p:nvSpPr>
        <p:spPr>
          <a:xfrm>
            <a:off x="1524000" y="853491"/>
            <a:ext cx="9144000" cy="2387600"/>
          </a:xfrm>
        </p:spPr>
        <p:txBody>
          <a:bodyPr>
            <a:normAutofit/>
          </a:bodyPr>
          <a:lstStyle/>
          <a:p>
            <a:r>
              <a:rPr lang="es-CL" sz="7200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Integral de Riemann</a:t>
            </a:r>
            <a:endParaRPr lang="es-CL" sz="7200" dirty="0"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  <a:solidFill>
                <a:schemeClr val="bg1"/>
              </a:solidFill>
              <a:latin typeface="Eras Medium ITC" panose="020B06020305040208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205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874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Serie </a:t>
            </a:r>
            <a:r>
              <a:rPr lang="es-C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de Riemann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>
              <a:xfrm>
                <a:off x="6970817" y="2014193"/>
                <a:ext cx="5221184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Área por aproximación</a:t>
                </a:r>
              </a:p>
              <a:p>
                <a:pPr marL="0" indent="0" algn="ctr">
                  <a:buNone/>
                </a:pPr>
                <a:endParaRPr lang="es-MX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0.5</m:t>
                          </m:r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+(0.5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2)+(0.5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3)+(0.5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4)</m:t>
                      </m:r>
                    </m:oMath>
                  </m:oMathPara>
                </a14:m>
                <a:endParaRPr lang="es-CL" sz="24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s-MX" sz="2400" dirty="0" smtClean="0">
                    <a:solidFill>
                      <a:schemeClr val="bg1">
                        <a:lumMod val="95000"/>
                      </a:schemeClr>
                    </a:solidFill>
                  </a:rPr>
                  <a:t>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s-MX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970817" y="2014193"/>
                <a:ext cx="5221184" cy="4351338"/>
              </a:xfrm>
              <a:blipFill rotWithShape="0">
                <a:blip r:embed="rId3"/>
                <a:stretch>
                  <a:fillRect l="-350" t="-2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9216" r="23953" b="15112"/>
          <a:stretch/>
        </p:blipFill>
        <p:spPr bwMode="auto">
          <a:xfrm>
            <a:off x="313897" y="1787856"/>
            <a:ext cx="6769291" cy="48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2 Conector recto"/>
          <p:cNvCxnSpPr/>
          <p:nvPr/>
        </p:nvCxnSpPr>
        <p:spPr>
          <a:xfrm flipV="1">
            <a:off x="4339988" y="2047164"/>
            <a:ext cx="0" cy="2879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>
            <a:off x="2893325" y="2074460"/>
            <a:ext cx="14466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906973" y="4189863"/>
            <a:ext cx="360000" cy="73698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261814" y="3487003"/>
            <a:ext cx="360000" cy="14398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616655" y="2811439"/>
            <a:ext cx="360000" cy="211540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971500" y="2074460"/>
            <a:ext cx="360000" cy="285238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22" name="21 Conector recto"/>
          <p:cNvCxnSpPr/>
          <p:nvPr/>
        </p:nvCxnSpPr>
        <p:spPr>
          <a:xfrm flipH="1">
            <a:off x="2060812" y="1787856"/>
            <a:ext cx="2429301" cy="4804012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3" name="22 CuadroTexto"/>
          <p:cNvSpPr txBox="1"/>
          <p:nvPr/>
        </p:nvSpPr>
        <p:spPr>
          <a:xfrm>
            <a:off x="4599296" y="5759355"/>
            <a:ext cx="21699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f</a:t>
            </a:r>
            <a:r>
              <a:rPr lang="es-MX" dirty="0" smtClean="0"/>
              <a:t>(x)=2x</a:t>
            </a:r>
            <a:endParaRPr lang="es-CL" i="1" dirty="0"/>
          </a:p>
        </p:txBody>
      </p:sp>
      <p:sp>
        <p:nvSpPr>
          <p:cNvPr id="24" name="23 Cerrar llave"/>
          <p:cNvSpPr/>
          <p:nvPr/>
        </p:nvSpPr>
        <p:spPr>
          <a:xfrm rot="5400000">
            <a:off x="3353560" y="4938366"/>
            <a:ext cx="181666" cy="35484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3176972" y="5224451"/>
            <a:ext cx="5348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0,5</a:t>
            </a: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37806584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874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Serie </a:t>
            </a:r>
            <a:r>
              <a:rPr lang="es-C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de Riemann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Marcador de contenido 4"/>
              <p:cNvSpPr>
                <a:spLocks noGrp="1"/>
              </p:cNvSpPr>
              <p:nvPr>
                <p:ph idx="1"/>
              </p:nvPr>
            </p:nvSpPr>
            <p:spPr>
              <a:xfrm>
                <a:off x="7356142" y="2014193"/>
                <a:ext cx="4672084" cy="4351338"/>
              </a:xfrm>
            </p:spPr>
            <p:txBody>
              <a:bodyPr/>
              <a:lstStyle/>
              <a:p>
                <a:pPr marL="0" indent="0" algn="ctr">
                  <a:buNone/>
                </a:pPr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Área por aproximación</a:t>
                </a:r>
              </a:p>
              <a:p>
                <a:pPr marL="0" indent="0" algn="ctr">
                  <a:buNone/>
                </a:pPr>
                <a:endParaRPr lang="es-MX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s-CL" sz="2400" dirty="0" smtClean="0">
                    <a:solidFill>
                      <a:schemeClr val="bg1">
                        <a:lumMod val="9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0.5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         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1.5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         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2.5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s-MX" sz="2400" b="0" i="1" smtClean="0">
                        <a:solidFill>
                          <a:schemeClr val="bg1">
                            <a:lumMod val="95000"/>
                          </a:schemeClr>
                        </a:solidFill>
                        <a:latin typeface="Cambria Math"/>
                      </a:rPr>
                      <m:t>           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3.5</m:t>
                        </m:r>
                      </m:e>
                    </m:d>
                    <m:r>
                      <a:rPr lang="es-CL" sz="2400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0.25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s-CL" sz="2400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d>
                  </m:oMath>
                </a14:m>
                <a:endParaRPr lang="es-CL" sz="2400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:endParaRPr lang="es-CL" sz="2400" i="1" dirty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es-CL" sz="2400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400" b="0" i="1" smtClean="0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4,5</m:t>
                          </m:r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CL" sz="2400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MX" dirty="0" smtClean="0">
                  <a:solidFill>
                    <a:schemeClr val="bg1">
                      <a:lumMod val="95000"/>
                    </a:schemeClr>
                  </a:solidFill>
                </a:endParaRPr>
              </a:p>
              <a:p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5" name="Marcador de contenido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6142" y="2014193"/>
                <a:ext cx="4672084" cy="4351338"/>
              </a:xfrm>
              <a:blipFill rotWithShape="1">
                <a:blip r:embed="rId3"/>
                <a:stretch>
                  <a:fillRect l="-392" t="-2241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20" t="19216" r="23953" b="15112"/>
          <a:stretch/>
        </p:blipFill>
        <p:spPr bwMode="auto">
          <a:xfrm>
            <a:off x="313897" y="1787856"/>
            <a:ext cx="6769291" cy="48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8 Conector recto"/>
          <p:cNvCxnSpPr/>
          <p:nvPr/>
        </p:nvCxnSpPr>
        <p:spPr>
          <a:xfrm>
            <a:off x="2893325" y="2074460"/>
            <a:ext cx="1446663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2906973" y="4572007"/>
            <a:ext cx="180000" cy="36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10 Rectángulo"/>
          <p:cNvSpPr/>
          <p:nvPr/>
        </p:nvSpPr>
        <p:spPr>
          <a:xfrm>
            <a:off x="3084390" y="4210347"/>
            <a:ext cx="180000" cy="72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11 Rectángulo"/>
          <p:cNvSpPr/>
          <p:nvPr/>
        </p:nvSpPr>
        <p:spPr>
          <a:xfrm>
            <a:off x="3261814" y="3848664"/>
            <a:ext cx="180000" cy="108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3" name="12 Rectángulo"/>
          <p:cNvSpPr/>
          <p:nvPr/>
        </p:nvSpPr>
        <p:spPr>
          <a:xfrm>
            <a:off x="3458041" y="3487002"/>
            <a:ext cx="144000" cy="1439839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3" name="22 CuadroTexto"/>
          <p:cNvSpPr txBox="1"/>
          <p:nvPr/>
        </p:nvSpPr>
        <p:spPr>
          <a:xfrm>
            <a:off x="4599296" y="5759355"/>
            <a:ext cx="2169994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i="1" dirty="0" smtClean="0"/>
              <a:t>f</a:t>
            </a:r>
            <a:r>
              <a:rPr lang="es-MX" dirty="0" smtClean="0"/>
              <a:t>(x)=2x</a:t>
            </a:r>
            <a:endParaRPr lang="es-CL" i="1" dirty="0"/>
          </a:p>
        </p:txBody>
      </p:sp>
      <p:sp>
        <p:nvSpPr>
          <p:cNvPr id="24" name="23 Cerrar llave"/>
          <p:cNvSpPr/>
          <p:nvPr/>
        </p:nvSpPr>
        <p:spPr>
          <a:xfrm rot="5400000">
            <a:off x="3482166" y="5006953"/>
            <a:ext cx="108000" cy="144000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24 CuadroTexto"/>
          <p:cNvSpPr txBox="1"/>
          <p:nvPr/>
        </p:nvSpPr>
        <p:spPr>
          <a:xfrm>
            <a:off x="3221615" y="5132953"/>
            <a:ext cx="629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600" dirty="0" smtClean="0"/>
              <a:t>0,25</a:t>
            </a:r>
            <a:endParaRPr lang="es-CL" sz="1600" dirty="0"/>
          </a:p>
        </p:txBody>
      </p:sp>
      <p:sp>
        <p:nvSpPr>
          <p:cNvPr id="16" name="15 Rectángulo"/>
          <p:cNvSpPr/>
          <p:nvPr/>
        </p:nvSpPr>
        <p:spPr>
          <a:xfrm>
            <a:off x="3615689" y="3123497"/>
            <a:ext cx="180000" cy="1800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Rectángulo"/>
          <p:cNvSpPr/>
          <p:nvPr/>
        </p:nvSpPr>
        <p:spPr>
          <a:xfrm>
            <a:off x="3806073" y="2770496"/>
            <a:ext cx="180000" cy="216151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8" name="17 Rectángulo"/>
          <p:cNvSpPr/>
          <p:nvPr/>
        </p:nvSpPr>
        <p:spPr>
          <a:xfrm>
            <a:off x="3986073" y="2402005"/>
            <a:ext cx="180000" cy="25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18 Rectángulo"/>
          <p:cNvSpPr/>
          <p:nvPr/>
        </p:nvSpPr>
        <p:spPr>
          <a:xfrm>
            <a:off x="4166073" y="2074460"/>
            <a:ext cx="180000" cy="284754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cxnSp>
        <p:nvCxnSpPr>
          <p:cNvPr id="3" name="2 Conector recto"/>
          <p:cNvCxnSpPr/>
          <p:nvPr/>
        </p:nvCxnSpPr>
        <p:spPr>
          <a:xfrm flipV="1">
            <a:off x="4339988" y="2047164"/>
            <a:ext cx="0" cy="28796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"/>
          <p:cNvCxnSpPr/>
          <p:nvPr/>
        </p:nvCxnSpPr>
        <p:spPr>
          <a:xfrm flipH="1">
            <a:off x="2060812" y="1787856"/>
            <a:ext cx="2429301" cy="4804012"/>
          </a:xfrm>
          <a:prstGeom prst="line">
            <a:avLst/>
          </a:prstGeom>
          <a:ln w="19050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1 CuadroTexto"/>
              <p:cNvSpPr txBox="1"/>
              <p:nvPr/>
            </p:nvSpPr>
            <p:spPr>
              <a:xfrm>
                <a:off x="10290412" y="5944864"/>
                <a:ext cx="159678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Área Real: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MX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s-MX" b="0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𝑢</m:t>
                        </m:r>
                      </m:e>
                      <m:sup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s-MX" dirty="0" smtClean="0"/>
                  <a:t> </a:t>
                </a:r>
                <a:endParaRPr lang="es-CL" dirty="0"/>
              </a:p>
            </p:txBody>
          </p:sp>
        </mc:Choice>
        <mc:Fallback xmlns="">
          <p:sp>
            <p:nvSpPr>
              <p:cNvPr id="2" name="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90412" y="5944864"/>
                <a:ext cx="1596788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3053" t="-8197" b="-24590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07215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fondos de pizarra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" t="1456" r="1045" b="1870"/>
          <a:stretch/>
        </p:blipFill>
        <p:spPr bwMode="auto">
          <a:xfrm>
            <a:off x="0" y="0"/>
            <a:ext cx="12192000" cy="685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5 CuadroTexto"/>
              <p:cNvSpPr txBox="1"/>
              <p:nvPr/>
            </p:nvSpPr>
            <p:spPr>
              <a:xfrm>
                <a:off x="1583139" y="2086505"/>
                <a:ext cx="40806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Los límites de la función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s-CL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</m:d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d>
                  </m:oMath>
                </a14:m>
                <a:r>
                  <a:rPr lang="es-MX" dirty="0" smtClean="0">
                    <a:solidFill>
                      <a:schemeClr val="bg1">
                        <a:lumMod val="95000"/>
                      </a:schemeClr>
                    </a:solidFill>
                  </a:rPr>
                  <a:t> son: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s-CL" i="1" smtClean="0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  <m:r>
                      <a:rPr lang="es-CL" i="1">
                        <a:solidFill>
                          <a:schemeClr val="bg1">
                            <a:lumMod val="9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begChr m:val=""/>
                        <m:endChr m:val="]"/>
                        <m:ctrlP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s-CL" i="1">
                            <a:solidFill>
                              <a:schemeClr val="bg1">
                                <a:lumMod val="9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s-CL" dirty="0"/>
              </a:p>
              <a:p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6" name="5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39" y="2086505"/>
                <a:ext cx="4080681" cy="646331"/>
              </a:xfrm>
              <a:prstGeom prst="rect">
                <a:avLst/>
              </a:prstGeom>
              <a:blipFill rotWithShape="1">
                <a:blip r:embed="rId3"/>
                <a:stretch>
                  <a:fillRect l="-1345" t="-72642" r="-8371" b="-66038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18 CuadroTexto"/>
              <p:cNvSpPr txBox="1"/>
              <p:nvPr/>
            </p:nvSpPr>
            <p:spPr>
              <a:xfrm>
                <a:off x="1583139" y="2563919"/>
                <a:ext cx="3848669" cy="6182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9" name="18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3139" y="2563919"/>
                <a:ext cx="3848669" cy="61824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19 CuadroTexto"/>
              <p:cNvSpPr txBox="1"/>
              <p:nvPr/>
            </p:nvSpPr>
            <p:spPr>
              <a:xfrm>
                <a:off x="3782703" y="3683714"/>
                <a:ext cx="4626591" cy="8779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∆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2−0</m:t>
                          </m:r>
                        </m:num>
                        <m:den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 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=8</m:t>
                          </m:r>
                        </m:sup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0" name="19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2703" y="3683714"/>
                <a:ext cx="4626591" cy="87793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20 CuadroTexto"/>
              <p:cNvSpPr txBox="1"/>
              <p:nvPr/>
            </p:nvSpPr>
            <p:spPr>
              <a:xfrm>
                <a:off x="1878841" y="4754643"/>
                <a:ext cx="84343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=0.25 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0.25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0.75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1.25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CL" i="1">
                                  <a:solidFill>
                                    <a:schemeClr val="bg1">
                                      <a:lumMod val="9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1.75</m:t>
                              </m:r>
                            </m:e>
                          </m:d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(2)</m:t>
                          </m:r>
                        </m:e>
                      </m:d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1" name="20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8841" y="4754643"/>
                <a:ext cx="8434316" cy="369332"/>
              </a:xfrm>
              <a:prstGeom prst="rect">
                <a:avLst/>
              </a:prstGeom>
              <a:blipFill rotWithShape="1">
                <a:blip r:embed="rId6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21 CuadroTexto"/>
              <p:cNvSpPr txBox="1"/>
              <p:nvPr/>
            </p:nvSpPr>
            <p:spPr>
              <a:xfrm>
                <a:off x="3189025" y="5281345"/>
                <a:ext cx="581394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MX" b="0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0.25 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s-CL" i="1" smtClean="0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 panose="02040503050406030204" pitchFamily="18" charset="0"/>
                        </a:rPr>
                        <m:t> (0.5+1+1.5+2+2.5+3+3.5+4)</m:t>
                      </m:r>
                    </m:oMath>
                  </m:oMathPara>
                </a14:m>
                <a:endParaRPr lang="es-CL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2" name="21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025" y="5281345"/>
                <a:ext cx="5813947" cy="369332"/>
              </a:xfrm>
              <a:prstGeom prst="rect">
                <a:avLst/>
              </a:prstGeom>
              <a:blipFill rotWithShape="1">
                <a:blip r:embed="rId7"/>
                <a:stretch>
                  <a:fillRect b="-11475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22 CuadroTexto"/>
              <p:cNvSpPr txBox="1"/>
              <p:nvPr/>
            </p:nvSpPr>
            <p:spPr>
              <a:xfrm>
                <a:off x="4628865" y="5697180"/>
                <a:ext cx="293426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𝐴</m:t>
                          </m:r>
                        </m:e>
                        <m:sub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s-CL" i="1">
                          <a:solidFill>
                            <a:schemeClr val="bg1">
                              <a:lumMod val="95000"/>
                            </a:schemeClr>
                          </a:solidFill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4,5</m:t>
                          </m:r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𝑢</m:t>
                          </m:r>
                        </m:e>
                        <m:sup>
                          <m:r>
                            <a:rPr lang="es-CL" i="1">
                              <a:solidFill>
                                <a:schemeClr val="bg1">
                                  <a:lumMod val="95000"/>
                                </a:schemeClr>
                              </a:solidFill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CL" dirty="0"/>
              </a:p>
            </p:txBody>
          </p:sp>
        </mc:Choice>
        <mc:Fallback xmlns="">
          <p:sp>
            <p:nvSpPr>
              <p:cNvPr id="23" name="22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8865" y="5697180"/>
                <a:ext cx="2934268" cy="36933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ítulo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s-CL" dirty="0" smtClean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Serie </a:t>
            </a:r>
            <a:r>
              <a:rPr lang="es-CL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bg1"/>
                </a:solidFill>
                <a:latin typeface="Eras Medium ITC" panose="020B0602030504020804" pitchFamily="34" charset="0"/>
              </a:rPr>
              <a:t>de Riemann</a:t>
            </a:r>
            <a:endParaRPr lang="es-CL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9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203</Words>
  <Application>Microsoft Office PowerPoint</Application>
  <PresentationFormat>Panorámica</PresentationFormat>
  <Paragraphs>99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Eras Medium ITC</vt:lpstr>
      <vt:lpstr>Wingdings</vt:lpstr>
      <vt:lpstr>Tema de Office</vt:lpstr>
      <vt:lpstr>¿Porqué el área de un circulo es πR^2? π=L/D=3,14151. </vt:lpstr>
      <vt:lpstr>Ai= n/2 R^2 sen 360/n</vt:lpstr>
      <vt:lpstr>Presentación de PowerPoint</vt:lpstr>
      <vt:lpstr>Presentación de PowerPoint</vt:lpstr>
      <vt:lpstr>Presentación de PowerPoint</vt:lpstr>
      <vt:lpstr>Integral de Riemann</vt:lpstr>
      <vt:lpstr>Serie de Riemann</vt:lpstr>
      <vt:lpstr>Serie de Riemann</vt:lpstr>
      <vt:lpstr>Serie de Riemann</vt:lpstr>
      <vt:lpstr>Presentación de PowerPoint</vt:lpstr>
      <vt:lpstr>Deducción del Área del Círculo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Integral de Riemann</dc:title>
  <dc:creator>Usuario</dc:creator>
  <cp:lastModifiedBy>Montoya</cp:lastModifiedBy>
  <cp:revision>32</cp:revision>
  <dcterms:created xsi:type="dcterms:W3CDTF">2016-10-04T18:28:46Z</dcterms:created>
  <dcterms:modified xsi:type="dcterms:W3CDTF">2016-12-01T14:20:49Z</dcterms:modified>
</cp:coreProperties>
</file>